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9"/>
  </p:normalViewPr>
  <p:slideViewPr>
    <p:cSldViewPr snapToGrid="0" snapToObjects="1">
      <p:cViewPr varScale="1">
        <p:scale>
          <a:sx n="90" d="100"/>
          <a:sy n="90" d="100"/>
        </p:scale>
        <p:origin x="23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951E-5E2B-5142-B5AD-BD744146F2A3}" type="datetimeFigureOut">
              <a:rPr lang="en-US" smtClean="0"/>
              <a:t>4/18/21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B2DBE-CEB4-3E46-BE10-33C13FA22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6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B2DBE-CEB4-3E46-BE10-33C13FA22F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91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B2DBE-CEB4-3E46-BE10-33C13FA22F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54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Sunday, April 18,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3711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9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6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7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13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8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84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5360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9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86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63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Sunday, April 18,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94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4a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4.m4a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4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8.m4a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8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C1928-2527-4144-A57F-71C23B6C5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/>
              <a:t>HDFS Log File Anomaly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95C21-ECC1-364E-8B46-A473C95CF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Group 6</a:t>
            </a:r>
          </a:p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Akshita Chooramani</a:t>
            </a:r>
          </a:p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Afreen Shakeel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A9AC5-0E4F-4CEB-A90D-34BE5A537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0" r="2" b="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Bike Parking" descr="Bike Parking">
            <a:hlinkClick r:id="" action="ppaction://media"/>
            <a:extLst>
              <a:ext uri="{FF2B5EF4-FFF2-40B4-BE49-F238E27FC236}">
                <a16:creationId xmlns:a16="http://schemas.microsoft.com/office/drawing/2014/main" id="{FA3FBB4C-E74B-7D45-8856-524D9789B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463" y="6021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0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80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7DDE-2AA5-E442-B964-D232ACD3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CC293-B13F-634B-91A1-AAB60D525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Describe the data 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Load the data 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Explore the data 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Initial thoughts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Visualization</a:t>
            </a:r>
          </a:p>
        </p:txBody>
      </p:sp>
      <p:pic>
        <p:nvPicPr>
          <p:cNvPr id="4" name="Bike Parking 10" descr="Bike Parking 10">
            <a:hlinkClick r:id="" action="ppaction://media"/>
            <a:extLst>
              <a:ext uri="{FF2B5EF4-FFF2-40B4-BE49-F238E27FC236}">
                <a16:creationId xmlns:a16="http://schemas.microsoft.com/office/drawing/2014/main" id="{5FDF1115-1E10-B447-A563-C20607330D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1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2E26-138C-2944-8C11-47A8150B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the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377AD-DEC6-0940-A986-DE0AAF2FF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data set we will be visualizing is the HDFS logfile data set. We have 9 columns in this dataset after structuring it in a </a:t>
            </a:r>
            <a:r>
              <a:rPr lang="en-US" dirty="0" err="1"/>
              <a:t>dataframe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Date: Date of the record of the log row entry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Time: Time of the record of the log row entry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PID: Process ID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Level: Information like a log entry is "Warn" or "Info”</a:t>
            </a:r>
          </a:p>
        </p:txBody>
      </p:sp>
      <p:pic>
        <p:nvPicPr>
          <p:cNvPr id="4" name="Bike Parking 11" descr="Bike Parking 11">
            <a:hlinkClick r:id="" action="ppaction://media"/>
            <a:extLst>
              <a:ext uri="{FF2B5EF4-FFF2-40B4-BE49-F238E27FC236}">
                <a16:creationId xmlns:a16="http://schemas.microsoft.com/office/drawing/2014/main" id="{64D75BA5-49DB-ED45-A34F-3AF3422861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4462" y="5918348"/>
            <a:ext cx="812800" cy="812800"/>
          </a:xfrm>
          <a:prstGeom prst="rect">
            <a:avLst/>
          </a:prstGeom>
        </p:spPr>
      </p:pic>
      <p:pic>
        <p:nvPicPr>
          <p:cNvPr id="5" name="Bike Parking 12" descr="Bike Parking 12">
            <a:hlinkClick r:id="" action="ppaction://media"/>
            <a:extLst>
              <a:ext uri="{FF2B5EF4-FFF2-40B4-BE49-F238E27FC236}">
                <a16:creationId xmlns:a16="http://schemas.microsoft.com/office/drawing/2014/main" id="{F202FDE2-CD52-9747-A1EB-02230A0D576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4462" y="591834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0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0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2E26-138C-2944-8C11-47A8150B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the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377AD-DEC6-0940-A986-DE0AAF2FF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Component: It contains information like DNS Packet receiver or block </a:t>
            </a:r>
            <a:r>
              <a:rPr lang="en-US" dirty="0" err="1"/>
              <a:t>etc</a:t>
            </a:r>
            <a:endParaRPr lang="en-US" dirty="0"/>
          </a:p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Content: It contains elaborated details of the component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dirty="0" err="1"/>
              <a:t>TypeOfContent</a:t>
            </a:r>
            <a:r>
              <a:rPr lang="en-US" dirty="0"/>
              <a:t>: It is details about content in a cleaner format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dirty="0" err="1"/>
              <a:t>datetime_id</a:t>
            </a:r>
            <a:r>
              <a:rPr lang="en-US" dirty="0"/>
              <a:t>: It is unique row id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dirty="0"/>
              <a:t>Tag: Based on the data, we have added some tags for easier calculation</a:t>
            </a:r>
          </a:p>
        </p:txBody>
      </p:sp>
      <p:pic>
        <p:nvPicPr>
          <p:cNvPr id="4" name="Bike Parking 13" descr="Bike Parking 13">
            <a:hlinkClick r:id="" action="ppaction://media"/>
            <a:extLst>
              <a:ext uri="{FF2B5EF4-FFF2-40B4-BE49-F238E27FC236}">
                <a16:creationId xmlns:a16="http://schemas.microsoft.com/office/drawing/2014/main" id="{0BE62A0C-4380-DE44-8F15-E1367F79FB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38" y="1588"/>
            <a:ext cx="812800" cy="812800"/>
          </a:xfrm>
          <a:prstGeom prst="rect">
            <a:avLst/>
          </a:prstGeom>
        </p:spPr>
      </p:pic>
      <p:pic>
        <p:nvPicPr>
          <p:cNvPr id="5" name="Bike Parking 14" descr="Bike Parking 14">
            <a:hlinkClick r:id="" action="ppaction://media"/>
            <a:extLst>
              <a:ext uri="{FF2B5EF4-FFF2-40B4-BE49-F238E27FC236}">
                <a16:creationId xmlns:a16="http://schemas.microsoft.com/office/drawing/2014/main" id="{A6C51F75-8D9C-044F-85D1-FAE653D22F3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38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1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1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BA96-1CD3-9743-9D8A-836AA4B2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the data set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FB5BF60-56A3-2F42-BFC1-A159F5E8D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3152" y="2112963"/>
            <a:ext cx="7005696" cy="3979862"/>
          </a:xfrm>
        </p:spPr>
      </p:pic>
      <p:pic>
        <p:nvPicPr>
          <p:cNvPr id="6" name="Bike Parking 15" descr="Bike Parking 15">
            <a:hlinkClick r:id="" action="ppaction://media"/>
            <a:extLst>
              <a:ext uri="{FF2B5EF4-FFF2-40B4-BE49-F238E27FC236}">
                <a16:creationId xmlns:a16="http://schemas.microsoft.com/office/drawing/2014/main" id="{F01FF989-3C69-4442-9BD0-142A017B70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05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6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1269-4482-1741-B8EE-9AC9144E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dataset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51F7BD8-3084-1C4B-9632-43BF0DABA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13257" y="2112963"/>
            <a:ext cx="4565487" cy="3979862"/>
          </a:xfrm>
        </p:spPr>
      </p:pic>
      <p:pic>
        <p:nvPicPr>
          <p:cNvPr id="4" name="Bike Parking 16" descr="Bike Parking 16">
            <a:hlinkClick r:id="" action="ppaction://media"/>
            <a:extLst>
              <a:ext uri="{FF2B5EF4-FFF2-40B4-BE49-F238E27FC236}">
                <a16:creationId xmlns:a16="http://schemas.microsoft.com/office/drawing/2014/main" id="{65E8439F-64F0-2646-BB5A-A35CB72623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462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2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1269-4482-1741-B8EE-9AC9144E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dataset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790152FD-BE5B-A64E-906F-1203E16EA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94000" y="3448844"/>
            <a:ext cx="6604000" cy="1308100"/>
          </a:xfrm>
        </p:spPr>
      </p:pic>
      <p:pic>
        <p:nvPicPr>
          <p:cNvPr id="3" name="Bike Parking 17.m4a" descr="Bike Parking 17.m4a">
            <a:hlinkClick r:id="" action="ppaction://media"/>
            <a:extLst>
              <a:ext uri="{FF2B5EF4-FFF2-40B4-BE49-F238E27FC236}">
                <a16:creationId xmlns:a16="http://schemas.microsoft.com/office/drawing/2014/main" id="{EBA9B144-C07A-8943-9393-08EBB307F2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0350" y="5765800"/>
            <a:ext cx="812800" cy="812800"/>
          </a:xfrm>
          <a:prstGeom prst="rect">
            <a:avLst/>
          </a:prstGeom>
        </p:spPr>
      </p:pic>
      <p:pic>
        <p:nvPicPr>
          <p:cNvPr id="4" name="Bike Parking 18" descr="Bike Parking 18">
            <a:hlinkClick r:id="" action="ppaction://media"/>
            <a:extLst>
              <a:ext uri="{FF2B5EF4-FFF2-40B4-BE49-F238E27FC236}">
                <a16:creationId xmlns:a16="http://schemas.microsoft.com/office/drawing/2014/main" id="{96C501A6-7AB5-4646-A000-532A1BA34FD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0350" y="5765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3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1269-4482-1741-B8EE-9AC9144E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dataset</a:t>
            </a:r>
          </a:p>
        </p:txBody>
      </p:sp>
      <p:pic>
        <p:nvPicPr>
          <p:cNvPr id="5" name="Content Placeholder 4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E68A7462-EFEF-EE44-975D-3E95F887D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0863" y="2315472"/>
            <a:ext cx="11090275" cy="3574843"/>
          </a:xfrm>
        </p:spPr>
      </p:pic>
      <p:pic>
        <p:nvPicPr>
          <p:cNvPr id="3" name="Bike Parking 19" descr="Bike Parking 19">
            <a:hlinkClick r:id="" action="ppaction://media"/>
            <a:extLst>
              <a:ext uri="{FF2B5EF4-FFF2-40B4-BE49-F238E27FC236}">
                <a16:creationId xmlns:a16="http://schemas.microsoft.com/office/drawing/2014/main" id="{67EFFE84-F290-8543-8B0A-B5347E614A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9181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6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1269-4482-1741-B8EE-9AC9144E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dataset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00D7D8D-E3E0-7140-AD4B-6D510F815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0863" y="3089023"/>
            <a:ext cx="11090275" cy="2027741"/>
          </a:xfrm>
        </p:spPr>
      </p:pic>
      <p:pic>
        <p:nvPicPr>
          <p:cNvPr id="3" name="Bike Parking 20" descr="Bike Parking 20">
            <a:hlinkClick r:id="" action="ppaction://media"/>
            <a:extLst>
              <a:ext uri="{FF2B5EF4-FFF2-40B4-BE49-F238E27FC236}">
                <a16:creationId xmlns:a16="http://schemas.microsoft.com/office/drawing/2014/main" id="{0B85ADDF-4070-8D44-9155-8D54B09C9A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7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1269-4482-1741-B8EE-9AC9144E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dataset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CDEB1CE-D7D1-014B-862F-BFC916EC2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0863" y="2347224"/>
            <a:ext cx="11090275" cy="3511340"/>
          </a:xfrm>
        </p:spPr>
      </p:pic>
      <p:pic>
        <p:nvPicPr>
          <p:cNvPr id="3" name="Bike Parking 21" descr="Bike Parking 21">
            <a:hlinkClick r:id="" action="ppaction://media"/>
            <a:extLst>
              <a:ext uri="{FF2B5EF4-FFF2-40B4-BE49-F238E27FC236}">
                <a16:creationId xmlns:a16="http://schemas.microsoft.com/office/drawing/2014/main" id="{2F978068-2192-F04A-BA4C-1FAB080A91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462" y="59181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5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48E8E-7CE9-1C4D-B8CC-34BDF99DA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thoughts</a:t>
            </a:r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3E0B61-EFC5-BF4F-AAEB-69F3B97D6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0560" y="2112963"/>
            <a:ext cx="10970880" cy="3979862"/>
          </a:xfrm>
        </p:spPr>
      </p:pic>
      <p:pic>
        <p:nvPicPr>
          <p:cNvPr id="2" name="Bike Parking 22" descr="Bike Parking 22">
            <a:hlinkClick r:id="" action="ppaction://media"/>
            <a:extLst>
              <a:ext uri="{FF2B5EF4-FFF2-40B4-BE49-F238E27FC236}">
                <a16:creationId xmlns:a16="http://schemas.microsoft.com/office/drawing/2014/main" id="{E4A1C18D-1585-CF43-B65B-A90543C724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9181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0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0ECF4-4923-A645-86FA-62AC813F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B1239-9A6D-5F4D-A8AF-A83B58EDB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Pre-Processing of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Exploratory Data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Tentative Model Choice</a:t>
            </a:r>
          </a:p>
          <a:p>
            <a:endParaRPr lang="en-US" dirty="0"/>
          </a:p>
        </p:txBody>
      </p:sp>
      <p:pic>
        <p:nvPicPr>
          <p:cNvPr id="4" name="Bike Parking 2" descr="Bike Parking 2">
            <a:hlinkClick r:id="" action="ppaction://media"/>
            <a:extLst>
              <a:ext uri="{FF2B5EF4-FFF2-40B4-BE49-F238E27FC236}">
                <a16:creationId xmlns:a16="http://schemas.microsoft.com/office/drawing/2014/main" id="{3477C8B1-A120-E649-AC15-28967EE494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237" y="578802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4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DCCB-FE44-9A4D-A7C9-4B92868A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51939FBF-8BE8-D84A-B688-C122B07A6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78609" y="2112963"/>
            <a:ext cx="5834782" cy="3979862"/>
          </a:xfrm>
        </p:spPr>
      </p:pic>
      <p:pic>
        <p:nvPicPr>
          <p:cNvPr id="3" name="Upper Cascades" descr="Upper Cascades">
            <a:hlinkClick r:id="" action="ppaction://media"/>
            <a:extLst>
              <a:ext uri="{FF2B5EF4-FFF2-40B4-BE49-F238E27FC236}">
                <a16:creationId xmlns:a16="http://schemas.microsoft.com/office/drawing/2014/main" id="{9E6B4658-ACAA-B145-9EB0-8077D329BD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462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5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DCCB-FE44-9A4D-A7C9-4B92868A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D776A071-F9CB-724A-8912-B841EF0A3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87545" y="1356602"/>
            <a:ext cx="4816910" cy="4952123"/>
          </a:xfrm>
        </p:spPr>
      </p:pic>
      <p:pic>
        <p:nvPicPr>
          <p:cNvPr id="4" name="Upper Cascades 3" descr="Upper Cascades 3">
            <a:hlinkClick r:id="" action="ppaction://media"/>
            <a:extLst>
              <a:ext uri="{FF2B5EF4-FFF2-40B4-BE49-F238E27FC236}">
                <a16:creationId xmlns:a16="http://schemas.microsoft.com/office/drawing/2014/main" id="{9B632532-7A32-2449-9095-6E7482B229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138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8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DCCB-FE44-9A4D-A7C9-4B92868A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1C6E9182-BD61-A04D-88C3-A3BF028BD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26349" y="1536140"/>
            <a:ext cx="7539301" cy="4772585"/>
          </a:xfrm>
        </p:spPr>
      </p:pic>
      <p:pic>
        <p:nvPicPr>
          <p:cNvPr id="3" name="University of British Columbia - Okanagan Campus" descr="University of British Columbia - Okanagan Campus">
            <a:hlinkClick r:id="" action="ppaction://media"/>
            <a:extLst>
              <a:ext uri="{FF2B5EF4-FFF2-40B4-BE49-F238E27FC236}">
                <a16:creationId xmlns:a16="http://schemas.microsoft.com/office/drawing/2014/main" id="{A235CFAE-1140-A940-908B-741E84C6FA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137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9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DCCB-FE44-9A4D-A7C9-4B92868A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1FCE3D7-12DF-0046-92CC-36E946C13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37518" y="2112963"/>
            <a:ext cx="5116965" cy="3979862"/>
          </a:xfrm>
        </p:spPr>
      </p:pic>
      <p:pic>
        <p:nvPicPr>
          <p:cNvPr id="3" name="Upper Cascades 7" descr="Upper Cascades 7">
            <a:hlinkClick r:id="" action="ppaction://media"/>
            <a:extLst>
              <a:ext uri="{FF2B5EF4-FFF2-40B4-BE49-F238E27FC236}">
                <a16:creationId xmlns:a16="http://schemas.microsoft.com/office/drawing/2014/main" id="{DF85B344-7EA9-7642-8E69-D75E09379B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9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DCCB-FE44-9A4D-A7C9-4B92868A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6C6F40C-B480-FB43-BF48-875D91F74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47629" y="2112963"/>
            <a:ext cx="7096743" cy="3979862"/>
          </a:xfrm>
        </p:spPr>
      </p:pic>
      <p:pic>
        <p:nvPicPr>
          <p:cNvPr id="3" name="Upper Cascades 4" descr="Upper Cascades 4">
            <a:hlinkClick r:id="" action="ppaction://media"/>
            <a:extLst>
              <a:ext uri="{FF2B5EF4-FFF2-40B4-BE49-F238E27FC236}">
                <a16:creationId xmlns:a16="http://schemas.microsoft.com/office/drawing/2014/main" id="{D95C472A-7348-474D-A653-5A82B9B246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462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9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DCCB-FE44-9A4D-A7C9-4B92868A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51BE8CA-541C-934D-97A6-8F9EFD74C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18118" y="2112963"/>
            <a:ext cx="9755764" cy="3979862"/>
          </a:xfrm>
        </p:spPr>
      </p:pic>
      <p:pic>
        <p:nvPicPr>
          <p:cNvPr id="3" name="Upper Cascades 5" descr="Upper Cascades 5">
            <a:hlinkClick r:id="" action="ppaction://media"/>
            <a:extLst>
              <a:ext uri="{FF2B5EF4-FFF2-40B4-BE49-F238E27FC236}">
                <a16:creationId xmlns:a16="http://schemas.microsoft.com/office/drawing/2014/main" id="{2F059656-4A92-9F44-9EEC-3F289C79A6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5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8CC3-A161-1A44-BD9C-FD2CBAD43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5006" y="1951672"/>
            <a:ext cx="8281987" cy="2954655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/>
              <a:t>Tentative Model Choice</a:t>
            </a:r>
          </a:p>
        </p:txBody>
      </p:sp>
      <p:pic>
        <p:nvPicPr>
          <p:cNvPr id="3" name="Upper Cascades 6" descr="Upper Cascades 6">
            <a:hlinkClick r:id="" action="ppaction://media"/>
            <a:extLst>
              <a:ext uri="{FF2B5EF4-FFF2-40B4-BE49-F238E27FC236}">
                <a16:creationId xmlns:a16="http://schemas.microsoft.com/office/drawing/2014/main" id="{F9269F39-7FF4-2E4A-89A5-9895DFDE7E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512" y="58324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9C3CCB-75AD-744D-877E-F8C8FF42E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Possible models that will detect anomaly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085841-67A9-BE40-8D1A-F21426971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models which we plan to use are as follows</a:t>
            </a:r>
          </a:p>
          <a:p>
            <a:r>
              <a:rPr lang="en-US" b="1" dirty="0"/>
              <a:t>Random Forest</a:t>
            </a:r>
          </a:p>
          <a:p>
            <a:pPr fontAlgn="base"/>
            <a:r>
              <a:rPr lang="en-IN" b="1" dirty="0"/>
              <a:t>PCA</a:t>
            </a:r>
            <a:r>
              <a:rPr lang="en-IN" dirty="0"/>
              <a:t>: Principal Component Analysis (the sum of weighted projected distances to the eigenvector hyperplanes)</a:t>
            </a:r>
          </a:p>
          <a:p>
            <a:pPr fontAlgn="base"/>
            <a:r>
              <a:rPr lang="en-IN" b="1" dirty="0" err="1"/>
              <a:t>kNN</a:t>
            </a:r>
            <a:r>
              <a:rPr lang="en-IN" dirty="0"/>
              <a:t>: k Nearest Neighbours (use the distance to the kth nearest neighbour)</a:t>
            </a:r>
          </a:p>
          <a:p>
            <a:pPr fontAlgn="base"/>
            <a:r>
              <a:rPr lang="en-IN" b="1" dirty="0"/>
              <a:t>Weighted Average</a:t>
            </a:r>
            <a:r>
              <a:rPr lang="en-IN" dirty="0"/>
              <a:t>: Simple combination by averaging the scores with detector weights</a:t>
            </a:r>
            <a:br>
              <a:rPr lang="en-IN" dirty="0"/>
            </a:br>
            <a:r>
              <a:rPr lang="en-IN" dirty="0"/>
              <a:t> </a:t>
            </a:r>
            <a:endParaRPr lang="en-US" dirty="0"/>
          </a:p>
        </p:txBody>
      </p:sp>
      <p:pic>
        <p:nvPicPr>
          <p:cNvPr id="2" name="Upper Cascades 8" descr="Upper Cascades 8">
            <a:hlinkClick r:id="" action="ppaction://media"/>
            <a:extLst>
              <a:ext uri="{FF2B5EF4-FFF2-40B4-BE49-F238E27FC236}">
                <a16:creationId xmlns:a16="http://schemas.microsoft.com/office/drawing/2014/main" id="{CF3995D6-2FC0-AC4D-A96C-F974FE188A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462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8CC3-A161-1A44-BD9C-FD2CBAD43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5006" y="1951672"/>
            <a:ext cx="8281987" cy="2954655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44685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8CC3-A161-1A44-BD9C-FD2CBAD43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5006" y="1951672"/>
            <a:ext cx="8281987" cy="2954655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/>
              <a:t>Pre-Processing of Data</a:t>
            </a:r>
          </a:p>
        </p:txBody>
      </p:sp>
      <p:pic>
        <p:nvPicPr>
          <p:cNvPr id="3" name="Bike Parking 3" descr="Bike Parking 3">
            <a:hlinkClick r:id="" action="ppaction://media"/>
            <a:extLst>
              <a:ext uri="{FF2B5EF4-FFF2-40B4-BE49-F238E27FC236}">
                <a16:creationId xmlns:a16="http://schemas.microsoft.com/office/drawing/2014/main" id="{9AB767B9-CAEE-2748-84A5-3A40B3BDA5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662" y="57594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9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0328-F408-1540-BA4E-8DAB45432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89678BD-BC60-8648-9178-170F1A969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0705" y="2112963"/>
            <a:ext cx="10830590" cy="3979862"/>
          </a:xfrm>
        </p:spPr>
      </p:pic>
      <p:pic>
        <p:nvPicPr>
          <p:cNvPr id="3" name="Bike Parking 4" descr="Bike Parking 4">
            <a:hlinkClick r:id="" action="ppaction://media"/>
            <a:extLst>
              <a:ext uri="{FF2B5EF4-FFF2-40B4-BE49-F238E27FC236}">
                <a16:creationId xmlns:a16="http://schemas.microsoft.com/office/drawing/2014/main" id="{303A2101-0D41-9648-B8D9-DB66BA344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462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9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B85C6-C677-364D-84E3-EDAA06C4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of raw data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4B4F452-3AB2-7A49-A5AD-71842693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81150" y="2394744"/>
            <a:ext cx="9029700" cy="3416300"/>
          </a:xfrm>
        </p:spPr>
      </p:pic>
      <p:pic>
        <p:nvPicPr>
          <p:cNvPr id="3" name="Bike Parking 5" descr="Bike Parking 5">
            <a:hlinkClick r:id="" action="ppaction://media"/>
            <a:extLst>
              <a:ext uri="{FF2B5EF4-FFF2-40B4-BE49-F238E27FC236}">
                <a16:creationId xmlns:a16="http://schemas.microsoft.com/office/drawing/2014/main" id="{860F51CB-AB8D-EC4E-8909-51408A9481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462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4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B85C6-C677-364D-84E3-EDAA06C4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data frame</a:t>
            </a:r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40BF4F38-83CB-6643-BE51-9A8F76EB3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6564" y="2112963"/>
            <a:ext cx="10878873" cy="3979862"/>
          </a:xfrm>
        </p:spPr>
      </p:pic>
      <p:pic>
        <p:nvPicPr>
          <p:cNvPr id="3" name="Bike Parking 6" descr="Bike Parking 6">
            <a:hlinkClick r:id="" action="ppaction://media"/>
            <a:extLst>
              <a:ext uri="{FF2B5EF4-FFF2-40B4-BE49-F238E27FC236}">
                <a16:creationId xmlns:a16="http://schemas.microsoft.com/office/drawing/2014/main" id="{4DF8C65D-FB61-D446-B075-BCC9BF5E61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462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0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B85C6-C677-364D-84E3-EDAA06C4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Wrangling to get TAG</a:t>
            </a:r>
          </a:p>
        </p:txBody>
      </p:sp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26AB1280-1BE0-EC40-BCD1-79F0CE4D4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91112" y="2112963"/>
            <a:ext cx="6409777" cy="3979862"/>
          </a:xfrm>
        </p:spPr>
      </p:pic>
      <p:pic>
        <p:nvPicPr>
          <p:cNvPr id="3" name="Bike Parking 7" descr="Bike Parking 7">
            <a:hlinkClick r:id="" action="ppaction://media"/>
            <a:extLst>
              <a:ext uri="{FF2B5EF4-FFF2-40B4-BE49-F238E27FC236}">
                <a16:creationId xmlns:a16="http://schemas.microsoft.com/office/drawing/2014/main" id="{321B8788-3DD0-D44B-99E6-4C2BA8BED0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462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9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B6DA-A9DA-744B-8CC2-EDAE113B5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Wrangling to fix date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90C9BFA-9927-A842-846A-55AF849B2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22400" y="3410744"/>
            <a:ext cx="9347200" cy="1384300"/>
          </a:xfrm>
        </p:spPr>
      </p:pic>
      <p:pic>
        <p:nvPicPr>
          <p:cNvPr id="3" name="Bike Parking 8" descr="Bike Parking 8">
            <a:hlinkClick r:id="" action="ppaction://media"/>
            <a:extLst>
              <a:ext uri="{FF2B5EF4-FFF2-40B4-BE49-F238E27FC236}">
                <a16:creationId xmlns:a16="http://schemas.microsoft.com/office/drawing/2014/main" id="{16CA3503-89C5-FC4C-B680-6761A3D294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462" y="5902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8CC3-A161-1A44-BD9C-FD2CBAD43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5006" y="1951672"/>
            <a:ext cx="8281987" cy="2954655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/>
              <a:t>Exploratory Data Analysis</a:t>
            </a:r>
          </a:p>
        </p:txBody>
      </p:sp>
      <p:pic>
        <p:nvPicPr>
          <p:cNvPr id="3" name="Bike Parking 9" descr="Bike Parking 9">
            <a:hlinkClick r:id="" action="ppaction://media"/>
            <a:extLst>
              <a:ext uri="{FF2B5EF4-FFF2-40B4-BE49-F238E27FC236}">
                <a16:creationId xmlns:a16="http://schemas.microsoft.com/office/drawing/2014/main" id="{561648B3-7E37-A44A-80B9-1DA55353A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3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3DFloatVTI">
  <a:themeElements>
    <a:clrScheme name="AnalogousFromRegularSeedLeftStep">
      <a:dk1>
        <a:srgbClr val="000000"/>
      </a:dk1>
      <a:lt1>
        <a:srgbClr val="FFFFFF"/>
      </a:lt1>
      <a:dk2>
        <a:srgbClr val="203835"/>
      </a:dk2>
      <a:lt2>
        <a:srgbClr val="E8E4E2"/>
      </a:lt2>
      <a:accent1>
        <a:srgbClr val="49A3C7"/>
      </a:accent1>
      <a:accent2>
        <a:srgbClr val="36B1A1"/>
      </a:accent2>
      <a:accent3>
        <a:srgbClr val="43B577"/>
      </a:accent3>
      <a:accent4>
        <a:srgbClr val="37B53C"/>
      </a:accent4>
      <a:accent5>
        <a:srgbClr val="6CB241"/>
      </a:accent5>
      <a:accent6>
        <a:srgbClr val="93AB34"/>
      </a:accent6>
      <a:hlink>
        <a:srgbClr val="BF643F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293</Words>
  <Application>Microsoft Macintosh PowerPoint</Application>
  <PresentationFormat>Widescreen</PresentationFormat>
  <Paragraphs>56</Paragraphs>
  <Slides>28</Slides>
  <Notes>2</Notes>
  <HiddenSlides>0</HiddenSlides>
  <MMClips>30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Avenir Next LT Pro</vt:lpstr>
      <vt:lpstr>Calibri</vt:lpstr>
      <vt:lpstr>3DFloatVTI</vt:lpstr>
      <vt:lpstr>HDFS Log File Anomaly Detection</vt:lpstr>
      <vt:lpstr>Topic</vt:lpstr>
      <vt:lpstr>Pre-Processing of Data</vt:lpstr>
      <vt:lpstr>Raw data</vt:lpstr>
      <vt:lpstr>Cleaning of raw data</vt:lpstr>
      <vt:lpstr>Creating a data frame</vt:lpstr>
      <vt:lpstr>Wrangling to get TAG</vt:lpstr>
      <vt:lpstr>Wrangling to fix date</vt:lpstr>
      <vt:lpstr>Exploratory Data Analysis</vt:lpstr>
      <vt:lpstr>Five steps</vt:lpstr>
      <vt:lpstr>Describe the data set</vt:lpstr>
      <vt:lpstr>Describe the data set</vt:lpstr>
      <vt:lpstr>Load the data set</vt:lpstr>
      <vt:lpstr>Explore the dataset</vt:lpstr>
      <vt:lpstr>Explore the dataset</vt:lpstr>
      <vt:lpstr>Explore the dataset</vt:lpstr>
      <vt:lpstr>Explore the dataset</vt:lpstr>
      <vt:lpstr>Explore the dataset</vt:lpstr>
      <vt:lpstr>Initial thoughts</vt:lpstr>
      <vt:lpstr>Visualization</vt:lpstr>
      <vt:lpstr>Visualization</vt:lpstr>
      <vt:lpstr>Visualization</vt:lpstr>
      <vt:lpstr>Visualization</vt:lpstr>
      <vt:lpstr>Visualization</vt:lpstr>
      <vt:lpstr>Visualization</vt:lpstr>
      <vt:lpstr>Tentative Model Choice</vt:lpstr>
      <vt:lpstr>Possible models that will detect anomaly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HDFS Log File Anomaly Detection</dc:title>
  <dc:creator>Afreen Shakeel</dc:creator>
  <cp:lastModifiedBy>Afreen Shakeel</cp:lastModifiedBy>
  <cp:revision>15</cp:revision>
  <dcterms:created xsi:type="dcterms:W3CDTF">2021-04-19T02:14:45Z</dcterms:created>
  <dcterms:modified xsi:type="dcterms:W3CDTF">2021-04-19T06:01:37Z</dcterms:modified>
</cp:coreProperties>
</file>